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322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</p:sldIdLst>
  <p:sldSz cx="24384000" cy="13716000"/>
  <p:notesSz cx="6797675" cy="9929813"/>
  <p:embeddedFontLst>
    <p:embeddedFont>
      <p:font typeface="Meiryo" panose="020B0604020202020204" charset="-128"/>
      <p:regular r:id="rId70"/>
      <p:bold r:id="rId71"/>
      <p:italic r:id="rId72"/>
      <p:boldItalic r:id="rId73"/>
    </p:embeddedFont>
    <p:embeddedFont>
      <p:font typeface="Calibri" panose="020F0502020204030204" pitchFamily="34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9" roundtripDataSignature="AMtx7miq08lTSkjUMQuuwpXTCjnlXHAh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817" autoAdjust="0"/>
  </p:normalViewPr>
  <p:slideViewPr>
    <p:cSldViewPr snapToGrid="0">
      <p:cViewPr varScale="1">
        <p:scale>
          <a:sx n="37" d="100"/>
          <a:sy n="37" d="100"/>
        </p:scale>
        <p:origin x="1013" y="53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9" Type="http://customschemas.google.com/relationships/presentationmetadata" Target="meta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826042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" name="Google Shape;33;p1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1059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9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211596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525000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" name="Google Shape;11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5165476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2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8" name="Google Shape;11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2376686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3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5" name="Google Shape;12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5786535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" name="Google Shape;13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093630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" name="Google Shape;14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7539183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5005483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8" name="Google Shape;15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318930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" name="Google Shape;16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636767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" name="Google Shape;41;p2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8967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2" name="Google Shape;17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5834872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8" name="Google Shape;17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3847343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9954387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8" name="Google Shape;19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1495260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6" name="Google Shape;20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1473180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4" name="Google Shape;21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5279328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8453570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8" name="Google Shape;22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1356016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66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4" name="Google Shape;234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1051528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294479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" name="Google Shape;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3147627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0" name="Google Shape;25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7732578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7" name="Google Shape;25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6688584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7" name="Google Shape;25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8150210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0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8386711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6" name="Google Shape;27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5120763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67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7" name="Google Shape;287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4539001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2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0297865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3134667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7" name="Google Shape;30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633831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5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4" name="Google Shape;31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584282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9561185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8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1" name="Google Shape;321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793779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6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8709088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7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4" name="Google Shape;33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0421088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9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1" name="Google Shape;341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1954874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8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8" name="Google Shape;34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2372511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9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4" name="Google Shape;35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2730868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0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4" name="Google Shape;364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9390089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70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3" name="Google Shape;383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2116226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1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0" name="Google Shape;39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67833884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2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2" name="Google Shape;402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815672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" name="Google Shape;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34625001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3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7" name="Google Shape;417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21888819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rgbClr val="1B1B1B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2" name="Google Shape;43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9019325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1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4" name="Google Shape;444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6299824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5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96874092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6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 b="1" dirty="0"/>
          </a:p>
        </p:txBody>
      </p:sp>
      <p:sp>
        <p:nvSpPr>
          <p:cNvPr id="461" name="Google Shape;461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8401554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7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4" name="Google Shape;474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2377368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8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8" name="Google Shape;488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9289819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9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9" name="Google Shape;499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4065131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2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0" name="Google Shape;510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82236161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0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7" name="Google Shape;517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573071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" name="Google Shape;7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0843411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1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8" name="Google Shape;528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6371692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2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4" name="Google Shape;544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54044718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3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7" name="Google Shape;557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34679483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1" name="Google Shape;571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42625710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3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6" name="Google Shape;586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415643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7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3" name="Google Shape;593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44528454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5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9" name="Google Shape;599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89030170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5" name="Google Shape;605;p58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6" name="Google Shape;606;p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fld id="{00000000-1234-1234-1234-123412341234}" type="slidenum">
              <a:rPr lang="en-US"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67</a:t>
            </a:fld>
            <a:endParaRPr sz="3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2775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84872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5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" name="Google Shape;85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11304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" name="Google Shape;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34274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bg>
      <p:bgPr>
        <a:gradFill>
          <a:gsLst>
            <a:gs pos="0">
              <a:schemeClr val="lt1"/>
            </a:gs>
            <a:gs pos="17000">
              <a:schemeClr val="lt1"/>
            </a:gs>
            <a:gs pos="67000">
              <a:srgbClr val="F1FAFE"/>
            </a:gs>
            <a:gs pos="83000">
              <a:srgbClr val="FFEACC"/>
            </a:gs>
            <a:gs pos="100000">
              <a:srgbClr val="62C5F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017131" y="859479"/>
            <a:ext cx="2950192" cy="113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61" descr="A screenshot of a cell phon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8400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61"/>
          <p:cNvSpPr txBox="1">
            <a:spLocks noGrp="1"/>
          </p:cNvSpPr>
          <p:nvPr>
            <p:ph type="title"/>
          </p:nvPr>
        </p:nvSpPr>
        <p:spPr>
          <a:xfrm>
            <a:off x="1845217" y="357188"/>
            <a:ext cx="15794390" cy="1710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00"/>
              <a:buFont typeface="Meiryo"/>
              <a:buNone/>
              <a:defRPr sz="8200">
                <a:latin typeface="Meiryo"/>
                <a:ea typeface="Meiryo"/>
                <a:cs typeface="Meiryo"/>
                <a:sym typeface="Meiry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61"/>
          <p:cNvSpPr txBox="1">
            <a:spLocks noGrp="1"/>
          </p:cNvSpPr>
          <p:nvPr>
            <p:ph type="sldNum" idx="12"/>
          </p:nvPr>
        </p:nvSpPr>
        <p:spPr>
          <a:xfrm>
            <a:off x="8820083" y="13156977"/>
            <a:ext cx="6743833" cy="482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</a:t>
            </a:r>
            <a:r>
              <a:rPr lang="en-US" i="1"/>
              <a:t>© </a:t>
            </a:r>
            <a:r>
              <a:rPr lang="en-US"/>
              <a:t>VTI Academy All Right Reserved 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62"/>
          <p:cNvCxnSpPr/>
          <p:nvPr/>
        </p:nvCxnSpPr>
        <p:spPr>
          <a:xfrm>
            <a:off x="482600" y="1412390"/>
            <a:ext cx="21521992" cy="0"/>
          </a:xfrm>
          <a:prstGeom prst="straightConnector1">
            <a:avLst/>
          </a:prstGeom>
          <a:noFill/>
          <a:ln w="19050" cap="flat" cmpd="sng">
            <a:solidFill>
              <a:srgbClr val="3C5A9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" name="Google Shape;18;p62"/>
          <p:cNvSpPr/>
          <p:nvPr/>
        </p:nvSpPr>
        <p:spPr>
          <a:xfrm>
            <a:off x="0" y="12670972"/>
            <a:ext cx="24384001" cy="1045028"/>
          </a:xfrm>
          <a:prstGeom prst="rect">
            <a:avLst/>
          </a:prstGeom>
          <a:solidFill>
            <a:srgbClr val="3C5A99"/>
          </a:solidFill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 New Roman" panose="02020603050405020304" pitchFamily="18" charset="0"/>
              <a:buNone/>
            </a:pPr>
            <a:endParaRPr sz="36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62"/>
          <p:cNvSpPr/>
          <p:nvPr/>
        </p:nvSpPr>
        <p:spPr>
          <a:xfrm>
            <a:off x="6781639" y="12854932"/>
            <a:ext cx="10458958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 panose="02020603050405020304" pitchFamily="18" charset="0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Copyright </a:t>
            </a:r>
            <a:r>
              <a:rPr lang="en-US" sz="3200" b="1" i="1" u="none" strike="noStrike" cap="none">
                <a:solidFill>
                  <a:schemeClr val="lt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© </a:t>
            </a:r>
            <a:r>
              <a:rPr lang="en-US" sz="3200" b="1" i="0" u="none" strike="noStrike" cap="none">
                <a:solidFill>
                  <a:schemeClr val="lt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VTI Academy All Right Reserved </a:t>
            </a:r>
            <a:endParaRPr sz="3200" b="1" i="0" u="none" strike="noStrike" cap="none">
              <a:solidFill>
                <a:schemeClr val="lt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cxnSp>
        <p:nvCxnSpPr>
          <p:cNvPr id="20" name="Google Shape;20;p62"/>
          <p:cNvCxnSpPr/>
          <p:nvPr/>
        </p:nvCxnSpPr>
        <p:spPr>
          <a:xfrm>
            <a:off x="14610736" y="1412390"/>
            <a:ext cx="7393856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" name="Google Shape;21;p62"/>
          <p:cNvCxnSpPr/>
          <p:nvPr/>
        </p:nvCxnSpPr>
        <p:spPr>
          <a:xfrm>
            <a:off x="0" y="12670972"/>
            <a:ext cx="24384001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2" name="Google Shape;22;p62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252277" y="-25180"/>
            <a:ext cx="5131724" cy="1437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lt1"/>
            </a:gs>
            <a:gs pos="17000">
              <a:schemeClr val="lt1"/>
            </a:gs>
            <a:gs pos="67000">
              <a:srgbClr val="F1FAFE"/>
            </a:gs>
            <a:gs pos="83000">
              <a:srgbClr val="FFEACC"/>
            </a:gs>
            <a:gs pos="100000">
              <a:srgbClr val="62C5F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3"/>
          <p:cNvSpPr txBox="1">
            <a:spLocks noGrp="1"/>
          </p:cNvSpPr>
          <p:nvPr>
            <p:ph type="title"/>
          </p:nvPr>
        </p:nvSpPr>
        <p:spPr>
          <a:xfrm>
            <a:off x="1845217" y="357188"/>
            <a:ext cx="18701657" cy="1710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00"/>
              <a:buFont typeface="Meiryo"/>
              <a:buNone/>
              <a:defRPr sz="8200">
                <a:latin typeface="Meiryo"/>
                <a:ea typeface="Meiryo"/>
                <a:cs typeface="Meiryo"/>
                <a:sym typeface="Meiry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3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endParaRPr/>
          </a:p>
        </p:txBody>
      </p:sp>
      <p:sp>
        <p:nvSpPr>
          <p:cNvPr id="26" name="Google Shape;26;p63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endParaRPr/>
          </a:p>
        </p:txBody>
      </p:sp>
      <p:sp>
        <p:nvSpPr>
          <p:cNvPr id="27" name="Google Shape;27;p63"/>
          <p:cNvSpPr txBox="1">
            <a:spLocks noGrp="1"/>
          </p:cNvSpPr>
          <p:nvPr>
            <p:ph type="sldNum" idx="12"/>
          </p:nvPr>
        </p:nvSpPr>
        <p:spPr>
          <a:xfrm>
            <a:off x="11962817" y="13073062"/>
            <a:ext cx="448840" cy="482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" name="Google Shape;28;p63"/>
          <p:cNvCxnSpPr/>
          <p:nvPr/>
        </p:nvCxnSpPr>
        <p:spPr>
          <a:xfrm>
            <a:off x="1845217" y="1893677"/>
            <a:ext cx="18701657" cy="0"/>
          </a:xfrm>
          <a:prstGeom prst="straightConnector1">
            <a:avLst/>
          </a:prstGeom>
          <a:noFill/>
          <a:ln w="38100" cap="rnd" cmpd="sng">
            <a:solidFill>
              <a:srgbClr val="057BBA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9" name="Google Shape;29;p63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812883" y="427995"/>
            <a:ext cx="2645634" cy="1639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Only">
  <p:cSld name="2_Title Only">
    <p:bg>
      <p:bgPr>
        <a:gradFill>
          <a:gsLst>
            <a:gs pos="0">
              <a:schemeClr val="lt1"/>
            </a:gs>
            <a:gs pos="17000">
              <a:schemeClr val="lt1"/>
            </a:gs>
            <a:gs pos="67000">
              <a:srgbClr val="F1FAFE"/>
            </a:gs>
            <a:gs pos="83000">
              <a:srgbClr val="FFEACC"/>
            </a:gs>
            <a:gs pos="100000">
              <a:srgbClr val="62C5F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9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 panose="02020603050405020304" pitchFamily="18" charset="0"/>
              <a:buNone/>
              <a:defRPr sz="11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 panose="02020603050405020304" pitchFamily="18" charset="0"/>
              <a:buNone/>
              <a:defRPr sz="11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 panose="02020603050405020304" pitchFamily="18" charset="0"/>
              <a:buNone/>
              <a:defRPr sz="11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 panose="02020603050405020304" pitchFamily="18" charset="0"/>
              <a:buNone/>
              <a:defRPr sz="11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 panose="02020603050405020304" pitchFamily="18" charset="0"/>
              <a:buNone/>
              <a:defRPr sz="11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 panose="02020603050405020304" pitchFamily="18" charset="0"/>
              <a:buNone/>
              <a:defRPr sz="11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 panose="02020603050405020304" pitchFamily="18" charset="0"/>
              <a:buNone/>
              <a:defRPr sz="11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 panose="02020603050405020304" pitchFamily="18" charset="0"/>
              <a:buNone/>
              <a:defRPr sz="11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 panose="02020603050405020304" pitchFamily="18" charset="0"/>
              <a:buNone/>
              <a:defRPr sz="11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endParaRPr/>
          </a:p>
        </p:txBody>
      </p:sp>
      <p:sp>
        <p:nvSpPr>
          <p:cNvPr id="7" name="Google Shape;7;p59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>
            <a:lvl1pPr marL="457200" marR="0" lvl="0" indent="-63373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•"/>
              <a:defRPr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914400" marR="0" lvl="1" indent="-63373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•"/>
              <a:defRPr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371600" marR="0" lvl="2" indent="-63373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•"/>
              <a:defRPr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828800" marR="0" lvl="3" indent="-63373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•"/>
              <a:defRPr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286000" marR="0" lvl="4" indent="-633729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•"/>
              <a:defRPr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743200" marR="0" lvl="5" indent="-633729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•"/>
              <a:defRPr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00400" marR="0" lvl="6" indent="-633729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•"/>
              <a:defRPr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657600" marR="0" lvl="7" indent="-633729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•"/>
              <a:defRPr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14800" marR="0" lvl="8" indent="-633729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•"/>
              <a:defRPr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endParaRPr/>
          </a:p>
        </p:txBody>
      </p:sp>
      <p:sp>
        <p:nvSpPr>
          <p:cNvPr id="8" name="Google Shape;8;p59"/>
          <p:cNvSpPr txBox="1">
            <a:spLocks noGrp="1"/>
          </p:cNvSpPr>
          <p:nvPr>
            <p:ph type="sldNum" idx="1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duy.nguyenngoc1@vti.com.v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tutorialspoint.com/typescript/typescript_numbers.htm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tutorialspoint.com/typescript/typescript_strings.htm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vatpoint.com/typescript-date-object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typescript/typescript_arrays.ht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vatpoint.com/typescript-tutorial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tutorialspoint.com/typescript/index.htm" TargetMode="Externa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3650" y="1753558"/>
            <a:ext cx="5103775" cy="14297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"/>
          <p:cNvSpPr/>
          <p:nvPr/>
        </p:nvSpPr>
        <p:spPr>
          <a:xfrm>
            <a:off x="1795790" y="3025157"/>
            <a:ext cx="5636029" cy="56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9BF"/>
              </a:buClr>
              <a:buSzPts val="3100"/>
              <a:buFont typeface="Times New Roman" panose="02020603050405020304" pitchFamily="18" charset="0"/>
              <a:buNone/>
            </a:pPr>
            <a:r>
              <a:rPr lang="en-US" sz="3100" b="1" i="0" u="none" strike="noStrike" cap="none">
                <a:solidFill>
                  <a:srgbClr val="0079B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WAY TO ENTERPRISE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7" name="Google Shape;37;p1"/>
          <p:cNvSpPr txBox="1"/>
          <p:nvPr/>
        </p:nvSpPr>
        <p:spPr>
          <a:xfrm>
            <a:off x="1215678" y="4549070"/>
            <a:ext cx="22486370" cy="131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9BF"/>
              </a:buClr>
              <a:buSzPts val="4400"/>
              <a:buFont typeface="Times New Roman" panose="02020603050405020304" pitchFamily="18" charset="0"/>
              <a:buNone/>
            </a:pPr>
            <a:r>
              <a:rPr lang="en-US" sz="10000" b="0" i="0" u="none" strike="noStrike" cap="none">
                <a:solidFill>
                  <a:srgbClr val="0079B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React JS</a:t>
            </a:r>
            <a:endParaRPr sz="10000" b="0" i="0" u="none" strike="noStrike" cap="none">
              <a:solidFill>
                <a:srgbClr val="0079B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8" name="Google Shape;38;p1"/>
          <p:cNvSpPr txBox="1"/>
          <p:nvPr/>
        </p:nvSpPr>
        <p:spPr>
          <a:xfrm>
            <a:off x="1795790" y="8295495"/>
            <a:ext cx="11871552" cy="2841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9BF"/>
              </a:buClr>
              <a:buSzPts val="3000"/>
              <a:buFont typeface="Times New Roman" panose="02020603050405020304" pitchFamily="18" charset="0"/>
              <a:buNone/>
            </a:pPr>
            <a:r>
              <a:rPr lang="en-US" sz="5000" b="1" i="0" u="none" strike="noStrike" cap="none">
                <a:solidFill>
                  <a:srgbClr val="0079B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VTI ACADEMY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9BF"/>
              </a:buClr>
              <a:buSzPts val="3000"/>
              <a:buFont typeface="Times New Roman" panose="02020603050405020304" pitchFamily="18" charset="0"/>
              <a:buNone/>
            </a:pPr>
            <a:r>
              <a:rPr lang="en-US" sz="5000" b="1" i="0" u="none" strike="noStrike" cap="none">
                <a:solidFill>
                  <a:srgbClr val="0079B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Author: </a:t>
            </a:r>
            <a:r>
              <a:rPr lang="en-US" sz="5000" b="1" i="0" u="sng" strike="noStrike" cap="none">
                <a:solidFill>
                  <a:srgbClr val="0079B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duy.nguyenngoc1@vti.com.vn</a:t>
            </a:r>
            <a:endParaRPr sz="5000" b="1" i="0" u="none" strike="noStrike" cap="none">
              <a:solidFill>
                <a:srgbClr val="0079B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9BF"/>
              </a:buClr>
              <a:buSzPts val="3000"/>
              <a:buFont typeface="Times New Roman" panose="02020603050405020304" pitchFamily="18" charset="0"/>
              <a:buNone/>
            </a:pPr>
            <a:r>
              <a:rPr lang="en-US" sz="5000" b="1" i="0" u="none" strike="noStrike" cap="none">
                <a:solidFill>
                  <a:srgbClr val="0079B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March 2020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TypeScript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103" name="Google Shape;10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38393" y="1724024"/>
            <a:ext cx="10345738" cy="10345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 dirty="0" err="1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TypeScript</a:t>
            </a:r>
            <a:endParaRPr sz="6000" b="1" i="0" u="none" strike="noStrike" cap="none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09" name="Google Shape;109;p10"/>
          <p:cNvSpPr txBox="1"/>
          <p:nvPr/>
        </p:nvSpPr>
        <p:spPr>
          <a:xfrm>
            <a:off x="1857376" y="2335126"/>
            <a:ext cx="20291423" cy="9780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Datatype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OOP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Datatype Casting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Operators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Flow Control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Scope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Variables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1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Datatype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115" name="Google Shape;115;p11" descr="https://4.bp.blogspot.com/-5BkIN38PodI/WTorvFh1FRI/AAAAAAAAPWs/myiRWxVw-PgWehXBQQ2BOkrdESCElDrSwCLcB/s1600/TypeScript%2Bdata%2Btypes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3135" y="3469453"/>
            <a:ext cx="17545024" cy="6224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Built-in Types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121" name="Google Shape;12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2723" y="3476703"/>
            <a:ext cx="11954325" cy="825711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2"/>
          <p:cNvSpPr txBox="1"/>
          <p:nvPr/>
        </p:nvSpPr>
        <p:spPr>
          <a:xfrm>
            <a:off x="1857376" y="2335127"/>
            <a:ext cx="3679824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Primitive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3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Example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128" name="Google Shape;12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97166" y="4654530"/>
            <a:ext cx="8823395" cy="2438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79550" y="4654530"/>
            <a:ext cx="10440106" cy="2432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Null &amp; Undefined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135" name="Google Shape;13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7211" y="7431066"/>
            <a:ext cx="8986867" cy="153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28647" y="7385027"/>
            <a:ext cx="8283428" cy="1631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00150" y="10788638"/>
            <a:ext cx="9780990" cy="1403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322121" y="10788638"/>
            <a:ext cx="9496480" cy="1408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00150" y="2065335"/>
            <a:ext cx="18254853" cy="4437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Union Datatype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145" name="Google Shape;14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8304" y="5398723"/>
            <a:ext cx="11420616" cy="2474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 dirty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Wrapper class</a:t>
            </a:r>
            <a:endParaRPr sz="6000" b="1" i="0" u="none" strike="noStrike" cap="none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51" name="Google Shape;151;p16"/>
          <p:cNvSpPr txBox="1"/>
          <p:nvPr/>
        </p:nvSpPr>
        <p:spPr>
          <a:xfrm>
            <a:off x="1848592" y="2090154"/>
            <a:ext cx="14001008" cy="357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Number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 attribute: MAX_VALUE, MIN_VALUE, ...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 Method: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valueOf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(),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toString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(), ...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152" name="Google Shape;15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2176" y="6092309"/>
            <a:ext cx="9437599" cy="308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70563" y="6105012"/>
            <a:ext cx="6358073" cy="3070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07134" y="9577666"/>
            <a:ext cx="8185282" cy="241699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6"/>
          <p:cNvSpPr/>
          <p:nvPr/>
        </p:nvSpPr>
        <p:spPr>
          <a:xfrm>
            <a:off x="5018673" y="11959408"/>
            <a:ext cx="1436220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r>
              <a:rPr lang="en-US" sz="3200" b="0" i="1" u="sng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https://www.tutorialspoint.com/typescript/typescript_numbers.htm</a:t>
            </a:r>
            <a:endParaRPr sz="3200" b="0" i="1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Wrapper class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61" name="Google Shape;161;p17"/>
          <p:cNvSpPr txBox="1"/>
          <p:nvPr/>
        </p:nvSpPr>
        <p:spPr>
          <a:xfrm>
            <a:off x="1857376" y="2130021"/>
            <a:ext cx="10212704" cy="3965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String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attribute: length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method: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charAt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(), slice(), split(), ... 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162" name="Google Shape;16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66592" y="7548412"/>
            <a:ext cx="13806976" cy="283515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7"/>
          <p:cNvSpPr/>
          <p:nvPr/>
        </p:nvSpPr>
        <p:spPr>
          <a:xfrm>
            <a:off x="4596878" y="10558573"/>
            <a:ext cx="1494640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r>
              <a:rPr lang="en-US" sz="3200" b="0" i="1" u="sng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https://www.tutorialspoint.com/typescript/typescript_strings.htm</a:t>
            </a:r>
            <a:endParaRPr sz="3200" b="0" i="1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 dirty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User-Defined Type</a:t>
            </a:r>
            <a:endParaRPr sz="6000" b="1" i="0" u="none" strike="noStrike" cap="none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69" name="Google Shape;169;p18"/>
          <p:cNvSpPr txBox="1"/>
          <p:nvPr/>
        </p:nvSpPr>
        <p:spPr>
          <a:xfrm>
            <a:off x="1857376" y="2335126"/>
            <a:ext cx="12366624" cy="9475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Object 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Date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Array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Map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Set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Enum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Class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"/>
          <p:cNvSpPr txBox="1">
            <a:spLocks noGrp="1"/>
          </p:cNvSpPr>
          <p:nvPr>
            <p:ph type="title"/>
          </p:nvPr>
        </p:nvSpPr>
        <p:spPr>
          <a:xfrm>
            <a:off x="1845217" y="357188"/>
            <a:ext cx="15794390" cy="1710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9BF"/>
              </a:buClr>
              <a:buSzPts val="8200"/>
              <a:buFont typeface="Calibri"/>
              <a:buNone/>
            </a:pPr>
            <a:r>
              <a:rPr lang="en-US">
                <a:solidFill>
                  <a:srgbClr val="0079BF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Copyright </a:t>
            </a:r>
            <a:r>
              <a:rPr lang="en-US" sz="2200" b="0" i="1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© </a:t>
            </a:r>
            <a:r>
              <a:rPr lang="en-US"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VTI Academy All Rights Reserved 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5" name="Google Shape;45;p2"/>
          <p:cNvSpPr txBox="1"/>
          <p:nvPr/>
        </p:nvSpPr>
        <p:spPr>
          <a:xfrm>
            <a:off x="1845217" y="3116480"/>
            <a:ext cx="21401314" cy="9329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60"/>
              <a:buFont typeface="Times New Roman" panose="02020603050405020304" pitchFamily="18" charset="0"/>
              <a:buChar char="❑"/>
            </a:pPr>
            <a:r>
              <a:rPr lang="en-US" sz="6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Web architecture</a:t>
            </a:r>
            <a:endParaRPr sz="66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000000"/>
              </a:buClr>
              <a:buSzPts val="3960"/>
              <a:buFont typeface="Times New Roman" panose="02020603050405020304" pitchFamily="18" charset="0"/>
              <a:buChar char="❑"/>
            </a:pPr>
            <a:r>
              <a:rPr lang="en-US" sz="6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Setup Environment</a:t>
            </a:r>
            <a:endParaRPr sz="66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000000"/>
              </a:buClr>
              <a:buSzPts val="3960"/>
              <a:buFont typeface="Times New Roman" panose="02020603050405020304" pitchFamily="18" charset="0"/>
              <a:buChar char="❑"/>
            </a:pPr>
            <a:r>
              <a:rPr lang="en-US" sz="6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HelloWorld program</a:t>
            </a:r>
            <a:endParaRPr sz="66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000000"/>
              </a:buClr>
              <a:buSzPts val="3960"/>
              <a:buFont typeface="Times New Roman" panose="02020603050405020304" pitchFamily="18" charset="0"/>
              <a:buChar char="❑"/>
            </a:pPr>
            <a:r>
              <a:rPr lang="en-US" sz="6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Typescript</a:t>
            </a:r>
            <a:endParaRPr sz="66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000000"/>
              </a:buClr>
              <a:buSzPts val="3960"/>
              <a:buFont typeface="Times New Roman" panose="02020603050405020304" pitchFamily="18" charset="0"/>
              <a:buChar char="❑"/>
            </a:pPr>
            <a:r>
              <a:rPr lang="en-US" sz="6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Assignments</a:t>
            </a:r>
            <a:endParaRPr sz="66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Date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75" name="Google Shape;175;p19"/>
          <p:cNvSpPr txBox="1"/>
          <p:nvPr/>
        </p:nvSpPr>
        <p:spPr>
          <a:xfrm>
            <a:off x="6385467" y="6181019"/>
            <a:ext cx="11902533" cy="104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None/>
            </a:pPr>
            <a:r>
              <a:rPr lang="en-US" sz="4400" b="0" i="1" u="sng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https://www.javatpoint.com/typescript-date-object</a:t>
            </a:r>
            <a:endParaRPr sz="4400" b="0" i="1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Array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81" name="Google Shape;181;p20"/>
          <p:cNvSpPr txBox="1"/>
          <p:nvPr/>
        </p:nvSpPr>
        <p:spPr>
          <a:xfrm>
            <a:off x="1577976" y="2412024"/>
            <a:ext cx="13219667" cy="7341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Init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var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name :datatype[] = new Array(n);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lang="en-US" sz="44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var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name :Array&lt;number&gt;;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var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name :datatype[] = new Array(val1, val2,...);	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var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name :datatype[] = [val1, val2,...];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28892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Courier New"/>
              <a:buNone/>
            </a:pP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182" name="Google Shape;18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93800" y="3103554"/>
            <a:ext cx="10270191" cy="1212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797434" y="5057768"/>
            <a:ext cx="10462924" cy="809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645243" y="7899400"/>
            <a:ext cx="8767304" cy="2835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164457" y="6540487"/>
            <a:ext cx="9921609" cy="803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Array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91" name="Google Shape;191;p21"/>
          <p:cNvSpPr txBox="1"/>
          <p:nvPr/>
        </p:nvSpPr>
        <p:spPr>
          <a:xfrm>
            <a:off x="1425576" y="2437424"/>
            <a:ext cx="13427074" cy="2337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Methods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forEach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(), pop(), push(), reverse(), sort(), splice() 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28892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Courier New"/>
              <a:buNone/>
            </a:pP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92" name="Google Shape;192;p21"/>
          <p:cNvSpPr/>
          <p:nvPr/>
        </p:nvSpPr>
        <p:spPr>
          <a:xfrm>
            <a:off x="4470400" y="11853897"/>
            <a:ext cx="1559560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r>
              <a:rPr lang="en-US" sz="3200" b="0" i="1" u="sng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https://www.tutorialspoint.com/typescript/typescript_arrays.htm</a:t>
            </a:r>
            <a:endParaRPr sz="3200" b="0" i="1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193" name="Google Shape;193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76559" y="6928649"/>
            <a:ext cx="7665461" cy="277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34746" y="7353651"/>
            <a:ext cx="623682" cy="204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801600" y="5062348"/>
            <a:ext cx="7778750" cy="6625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Map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01" name="Google Shape;201;p22"/>
          <p:cNvSpPr txBox="1"/>
          <p:nvPr/>
        </p:nvSpPr>
        <p:spPr>
          <a:xfrm>
            <a:off x="1425577" y="2589824"/>
            <a:ext cx="14373224" cy="2574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Attribute: size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Methods: set(key, value), delete(key), has(key), clear</a:t>
            </a:r>
            <a:r>
              <a:rPr lang="en-US" sz="44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()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202" name="Google Shape;20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10930" y="5702889"/>
            <a:ext cx="11623070" cy="4788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35198" y="11029940"/>
            <a:ext cx="7974534" cy="1441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Set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09" name="Google Shape;209;p23"/>
          <p:cNvSpPr txBox="1"/>
          <p:nvPr/>
        </p:nvSpPr>
        <p:spPr>
          <a:xfrm>
            <a:off x="1425577" y="2361224"/>
            <a:ext cx="14424024" cy="2563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Attribute: size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Methods: add(value), delete(value), has(value), clear</a:t>
            </a:r>
            <a:r>
              <a:rPr lang="en-US" sz="44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()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210" name="Google Shape;21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2298" y="5483182"/>
            <a:ext cx="12029354" cy="5108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38398" y="10953740"/>
            <a:ext cx="7974534" cy="1441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Enum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17" name="Google Shape;217;p24"/>
          <p:cNvSpPr txBox="1"/>
          <p:nvPr/>
        </p:nvSpPr>
        <p:spPr>
          <a:xfrm>
            <a:off x="1857376" y="2335126"/>
            <a:ext cx="2155824" cy="1220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Init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428625" marR="0" lvl="0" indent="-2349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None/>
            </a:pP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218" name="Google Shape;21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6952" y="5521300"/>
            <a:ext cx="10195975" cy="344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Object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24" name="Google Shape;224;p25"/>
          <p:cNvSpPr txBox="1"/>
          <p:nvPr/>
        </p:nvSpPr>
        <p:spPr>
          <a:xfrm>
            <a:off x="1857376" y="2335126"/>
            <a:ext cx="6956424" cy="4268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Include: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property (key-value)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method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225" name="Google Shape;22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45250" y="5444700"/>
            <a:ext cx="7596400" cy="621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 dirty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Any Type</a:t>
            </a:r>
            <a:endParaRPr sz="6000" b="1" i="0" u="none" strike="noStrike" cap="none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231" name="Google Shape;23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16601" y="5099029"/>
            <a:ext cx="11572841" cy="1565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6"/>
          <p:cNvSpPr txBox="1"/>
          <p:nvPr/>
        </p:nvSpPr>
        <p:spPr>
          <a:xfrm>
            <a:off x="1200149" y="571498"/>
            <a:ext cx="11154883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Testing System Assignments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37" name="Google Shape;237;p66"/>
          <p:cNvSpPr txBox="1"/>
          <p:nvPr/>
        </p:nvSpPr>
        <p:spPr>
          <a:xfrm>
            <a:off x="2067241" y="2591177"/>
            <a:ext cx="8969353" cy="123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Exercise 1 (Optional): Datatype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238" name="Google Shape;238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57484" y="6258551"/>
            <a:ext cx="6676657" cy="1687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 dirty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OOP</a:t>
            </a:r>
            <a:endParaRPr sz="6000" b="1" i="0" u="none" strike="noStrike" cap="none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44" name="Google Shape;244;p27"/>
          <p:cNvSpPr txBox="1"/>
          <p:nvPr/>
        </p:nvSpPr>
        <p:spPr>
          <a:xfrm>
            <a:off x="929330" y="2919432"/>
            <a:ext cx="10126020" cy="9989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sym typeface="Times New Roman" panose="02020603050405020304" pitchFamily="18" charset="0"/>
              </a:rPr>
              <a:t> Class</a:t>
            </a:r>
            <a:endParaRPr sz="4400" b="0" i="0" u="none" strike="noStrike" cap="none" dirty="0">
              <a:solidFill>
                <a:srgbClr val="000000"/>
              </a:solidFill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Courier New"/>
              <a:buChar char="o"/>
            </a:pPr>
            <a:r>
              <a:rPr lang="en-US" sz="4400" b="0" i="0" u="none" strike="noStrike" cap="none" dirty="0" smtClean="0">
                <a:solidFill>
                  <a:srgbClr val="000000"/>
                </a:solidFill>
                <a:sym typeface="Times New Roman" panose="02020603050405020304" pitchFamily="18" charset="0"/>
              </a:rPr>
              <a:t>Field</a:t>
            </a:r>
            <a:r>
              <a:rPr lang="en-US" sz="4400" dirty="0"/>
              <a:t> </a:t>
            </a:r>
            <a:r>
              <a:rPr lang="en-US" sz="4400" dirty="0" smtClean="0"/>
              <a:t>/ </a:t>
            </a:r>
            <a:r>
              <a:rPr lang="en-US" sz="4400" b="0" i="0" u="none" strike="noStrike" cap="none" dirty="0" smtClean="0">
                <a:solidFill>
                  <a:srgbClr val="000000"/>
                </a:solidFill>
                <a:sym typeface="Times New Roman" panose="02020603050405020304" pitchFamily="18" charset="0"/>
              </a:rPr>
              <a:t>Method</a:t>
            </a:r>
            <a:r>
              <a:rPr lang="en-US" sz="4400" dirty="0"/>
              <a:t> </a:t>
            </a:r>
            <a:r>
              <a:rPr lang="en-US" sz="4400" dirty="0" smtClean="0"/>
              <a:t>/ </a:t>
            </a:r>
            <a:r>
              <a:rPr lang="en-US" sz="4400" b="0" i="0" u="none" strike="noStrike" cap="none" dirty="0" smtClean="0">
                <a:solidFill>
                  <a:srgbClr val="000000"/>
                </a:solidFill>
                <a:sym typeface="Times New Roman" panose="02020603050405020304" pitchFamily="18" charset="0"/>
              </a:rPr>
              <a:t>Constructor</a:t>
            </a:r>
            <a:endParaRPr sz="4400" b="0" i="0" u="none" strike="noStrike" cap="none" dirty="0">
              <a:solidFill>
                <a:srgbClr val="000000"/>
              </a:solidFill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sym typeface="Times New Roman" panose="02020603050405020304" pitchFamily="18" charset="0"/>
              </a:rPr>
              <a:t>Getter / Setter</a:t>
            </a:r>
            <a:endParaRPr sz="4400" b="0" i="0" u="none" strike="noStrike" cap="none" dirty="0">
              <a:solidFill>
                <a:srgbClr val="000000"/>
              </a:solidFill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sym typeface="Times New Roman" panose="02020603050405020304" pitchFamily="18" charset="0"/>
              </a:rPr>
              <a:t>Access modifier </a:t>
            </a:r>
            <a:endParaRPr sz="4400" b="0" i="0" u="none" strike="noStrike" cap="none" dirty="0">
              <a:solidFill>
                <a:srgbClr val="000000"/>
              </a:solidFill>
              <a:sym typeface="Times New Roman" panose="02020603050405020304" pitchFamily="18" charset="0"/>
            </a:endParaRPr>
          </a:p>
          <a:p>
            <a:pPr marL="1500187" marR="0" lvl="2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Times New Roman" panose="02020603050405020304" pitchFamily="18" charset="0"/>
              <a:buChar char="▪"/>
            </a:pPr>
            <a:r>
              <a:rPr lang="en-US" sz="4400" b="0" i="0" u="none" strike="noStrike" cap="none" dirty="0">
                <a:solidFill>
                  <a:srgbClr val="000000"/>
                </a:solidFill>
                <a:sym typeface="Times New Roman" panose="02020603050405020304" pitchFamily="18" charset="0"/>
              </a:rPr>
              <a:t>public (</a:t>
            </a:r>
            <a:r>
              <a:rPr lang="en-US" sz="4400" b="0" i="0" u="none" strike="noStrike" cap="none" dirty="0" smtClean="0">
                <a:solidFill>
                  <a:srgbClr val="000000"/>
                </a:solidFill>
                <a:sym typeface="Times New Roman" panose="02020603050405020304" pitchFamily="18" charset="0"/>
              </a:rPr>
              <a:t>default)</a:t>
            </a:r>
            <a:r>
              <a:rPr lang="en-US" sz="4400" dirty="0"/>
              <a:t> </a:t>
            </a:r>
            <a:r>
              <a:rPr lang="en-US" sz="4400" dirty="0" smtClean="0"/>
              <a:t>/ </a:t>
            </a:r>
            <a:r>
              <a:rPr lang="en-US" sz="4400" b="0" i="0" u="none" strike="noStrike" cap="none" dirty="0" smtClean="0">
                <a:solidFill>
                  <a:srgbClr val="000000"/>
                </a:solidFill>
                <a:sym typeface="Times New Roman" panose="02020603050405020304" pitchFamily="18" charset="0"/>
              </a:rPr>
              <a:t>private</a:t>
            </a:r>
            <a:r>
              <a:rPr lang="en-US" sz="4400" dirty="0"/>
              <a:t> </a:t>
            </a:r>
            <a:r>
              <a:rPr lang="en-US" sz="4400" dirty="0" smtClean="0"/>
              <a:t>/ </a:t>
            </a:r>
            <a:r>
              <a:rPr lang="en-US" sz="4400" b="0" i="0" u="none" strike="noStrike" cap="none" dirty="0" smtClean="0">
                <a:solidFill>
                  <a:srgbClr val="000000"/>
                </a:solidFill>
                <a:sym typeface="Times New Roman" panose="02020603050405020304" pitchFamily="18" charset="0"/>
              </a:rPr>
              <a:t>protected</a:t>
            </a:r>
            <a:endParaRPr sz="4400" b="0" i="0" u="none" strike="noStrike" cap="none" dirty="0">
              <a:solidFill>
                <a:srgbClr val="000000"/>
              </a:solidFill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sym typeface="Times New Roman" panose="02020603050405020304" pitchFamily="18" charset="0"/>
              </a:rPr>
              <a:t> Nested </a:t>
            </a:r>
            <a:r>
              <a:rPr lang="en-US" sz="4400" b="0" i="0" u="none" strike="noStrike" cap="none" dirty="0" smtClean="0">
                <a:solidFill>
                  <a:srgbClr val="000000"/>
                </a:solidFill>
                <a:sym typeface="Times New Roman" panose="02020603050405020304" pitchFamily="18" charset="0"/>
              </a:rPr>
              <a:t>class</a:t>
            </a:r>
          </a:p>
        </p:txBody>
      </p:sp>
      <p:sp>
        <p:nvSpPr>
          <p:cNvPr id="245" name="Google Shape;245;p27"/>
          <p:cNvSpPr txBox="1"/>
          <p:nvPr/>
        </p:nvSpPr>
        <p:spPr>
          <a:xfrm>
            <a:off x="17292126" y="2919432"/>
            <a:ext cx="7091873" cy="904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3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Inheritance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Single Inheritance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Multilevel Inheritance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Multiple Inheritance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611187" marR="0" lvl="0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Override &amp; Overload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611187" marR="0" lvl="0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Interface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46" name="Google Shape;246;p27"/>
          <p:cNvSpPr txBox="1"/>
          <p:nvPr/>
        </p:nvSpPr>
        <p:spPr>
          <a:xfrm>
            <a:off x="11715750" y="3019464"/>
            <a:ext cx="4362450" cy="540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3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Keyword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93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static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93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instanceof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93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typeof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47" name="Google Shape;247;p27"/>
          <p:cNvSpPr txBox="1"/>
          <p:nvPr/>
        </p:nvSpPr>
        <p:spPr>
          <a:xfrm>
            <a:off x="11715750" y="8647051"/>
            <a:ext cx="2648654" cy="84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3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Module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Web architecture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51" name="Google Shape;51;p3" descr="Image result for front end and back end, database we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9640" y="2247262"/>
            <a:ext cx="18010822" cy="8805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Class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53" name="Google Shape;253;p28"/>
          <p:cNvSpPr txBox="1"/>
          <p:nvPr/>
        </p:nvSpPr>
        <p:spPr>
          <a:xfrm>
            <a:off x="1449962" y="2726446"/>
            <a:ext cx="10767438" cy="9643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sym typeface="Times New Roman" panose="02020603050405020304" pitchFamily="18" charset="0"/>
              </a:rPr>
              <a:t> Class</a:t>
            </a:r>
            <a:endParaRPr sz="4400" b="0" i="0" u="none" strike="noStrike" cap="none" dirty="0">
              <a:solidFill>
                <a:srgbClr val="000000"/>
              </a:solidFill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Courier New"/>
              <a:buChar char="o"/>
            </a:pPr>
            <a:r>
              <a:rPr lang="en-US" sz="4400" b="0" i="0" u="none" strike="noStrike" cap="none" dirty="0" smtClean="0">
                <a:solidFill>
                  <a:srgbClr val="000000"/>
                </a:solidFill>
                <a:sym typeface="Times New Roman" panose="02020603050405020304" pitchFamily="18" charset="0"/>
              </a:rPr>
              <a:t>Field</a:t>
            </a:r>
            <a:r>
              <a:rPr lang="en-US" sz="4400" dirty="0"/>
              <a:t> </a:t>
            </a:r>
            <a:r>
              <a:rPr lang="en-US" sz="4400" dirty="0" smtClean="0"/>
              <a:t>/ </a:t>
            </a:r>
            <a:r>
              <a:rPr lang="en-US" sz="4400" b="0" i="0" u="none" strike="noStrike" cap="none" dirty="0" smtClean="0">
                <a:solidFill>
                  <a:srgbClr val="000000"/>
                </a:solidFill>
                <a:sym typeface="Times New Roman" panose="02020603050405020304" pitchFamily="18" charset="0"/>
              </a:rPr>
              <a:t>Method</a:t>
            </a:r>
            <a:endParaRPr sz="4400" b="0" i="0" u="none" strike="noStrike" cap="none" dirty="0">
              <a:solidFill>
                <a:srgbClr val="000000"/>
              </a:solidFill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sym typeface="Times New Roman" panose="02020603050405020304" pitchFamily="18" charset="0"/>
              </a:rPr>
              <a:t>Constructor</a:t>
            </a:r>
            <a:endParaRPr sz="4400" b="0" i="0" u="none" strike="noStrike" cap="none" dirty="0">
              <a:solidFill>
                <a:srgbClr val="000000"/>
              </a:solidFill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sym typeface="Times New Roman" panose="02020603050405020304" pitchFamily="18" charset="0"/>
              </a:rPr>
              <a:t>Getter / Setter</a:t>
            </a:r>
            <a:endParaRPr sz="4400" b="0" i="0" u="none" strike="noStrike" cap="none" dirty="0">
              <a:solidFill>
                <a:srgbClr val="000000"/>
              </a:solidFill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sym typeface="Times New Roman" panose="02020603050405020304" pitchFamily="18" charset="0"/>
              </a:rPr>
              <a:t>Access </a:t>
            </a:r>
            <a:r>
              <a:rPr lang="en-US" sz="4400" b="0" i="0" u="none" strike="noStrike" cap="none" dirty="0" smtClean="0">
                <a:solidFill>
                  <a:srgbClr val="000000"/>
                </a:solidFill>
                <a:sym typeface="Times New Roman" panose="02020603050405020304" pitchFamily="18" charset="0"/>
              </a:rPr>
              <a:t>modifier</a:t>
            </a:r>
            <a:endParaRPr sz="4400" b="0" i="0" u="none" strike="noStrike" cap="none" dirty="0" smtClean="0">
              <a:solidFill>
                <a:srgbClr val="000000"/>
              </a:solidFill>
              <a:sym typeface="Times New Roman" panose="02020603050405020304" pitchFamily="18" charset="0"/>
            </a:endParaRPr>
          </a:p>
          <a:p>
            <a:pPr marL="1500187" marR="0" lvl="2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Times New Roman" panose="02020603050405020304" pitchFamily="18" charset="0"/>
              <a:buChar char="▪"/>
            </a:pPr>
            <a:r>
              <a:rPr lang="en-US" sz="4400" b="0" i="0" u="none" strike="noStrike" cap="none" dirty="0" smtClean="0">
                <a:solidFill>
                  <a:srgbClr val="000000"/>
                </a:solidFill>
                <a:sym typeface="Times New Roman" panose="02020603050405020304" pitchFamily="18" charset="0"/>
              </a:rPr>
              <a:t>public (default)</a:t>
            </a:r>
            <a:r>
              <a:rPr lang="en-US" sz="4400" dirty="0" smtClean="0"/>
              <a:t> / </a:t>
            </a:r>
            <a:r>
              <a:rPr lang="en-US" sz="4400" b="0" i="0" u="none" strike="noStrike" cap="none" dirty="0" smtClean="0">
                <a:solidFill>
                  <a:srgbClr val="000000"/>
                </a:solidFill>
                <a:sym typeface="Times New Roman" panose="02020603050405020304" pitchFamily="18" charset="0"/>
              </a:rPr>
              <a:t>private</a:t>
            </a:r>
            <a:r>
              <a:rPr lang="en-US" sz="4400" dirty="0" smtClean="0"/>
              <a:t> / </a:t>
            </a:r>
            <a:r>
              <a:rPr lang="en-US" sz="4400" b="0" i="0" u="none" strike="noStrike" cap="none" dirty="0" smtClean="0">
                <a:solidFill>
                  <a:srgbClr val="000000"/>
                </a:solidFill>
                <a:sym typeface="Times New Roman" panose="02020603050405020304" pitchFamily="18" charset="0"/>
              </a:rPr>
              <a:t>protected</a:t>
            </a:r>
            <a:endParaRPr sz="4400" b="0" i="0" u="none" strike="noStrike" cap="none" dirty="0" smtClean="0">
              <a:solidFill>
                <a:srgbClr val="000000"/>
              </a:solidFill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Courier New"/>
              <a:buChar char="o"/>
            </a:pPr>
            <a:r>
              <a:rPr lang="en-US" sz="4400" b="0" i="0" u="none" strike="noStrike" cap="none" dirty="0" smtClean="0">
                <a:solidFill>
                  <a:srgbClr val="000000"/>
                </a:solidFill>
                <a:sym typeface="Times New Roman" panose="02020603050405020304" pitchFamily="18" charset="0"/>
              </a:rPr>
              <a:t> static</a:t>
            </a:r>
            <a:endParaRPr sz="4400" b="0" i="0" u="none" strike="noStrike" cap="none" dirty="0">
              <a:solidFill>
                <a:srgbClr val="000000"/>
              </a:solidFill>
              <a:sym typeface="Times New Roman" panose="02020603050405020304" pitchFamily="18" charset="0"/>
            </a:endParaRPr>
          </a:p>
        </p:txBody>
      </p:sp>
      <p:pic>
        <p:nvPicPr>
          <p:cNvPr id="254" name="Google Shape;25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75646" y="1848140"/>
            <a:ext cx="7890776" cy="10045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Inheritance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60" name="Google Shape;260;p29"/>
          <p:cNvSpPr txBox="1"/>
          <p:nvPr/>
        </p:nvSpPr>
        <p:spPr>
          <a:xfrm>
            <a:off x="1776012" y="2254483"/>
            <a:ext cx="7855926" cy="8794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3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Inheritance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Single Inheritance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Multilevel Inheritance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Multiple Inheritance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611187" marR="0" lvl="0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Override &amp; Overload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611187" marR="0" lvl="0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Interface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Inheritance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261" name="Google Shape;26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26299" y="1748740"/>
            <a:ext cx="5205776" cy="2136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09652" y="4518276"/>
            <a:ext cx="5496870" cy="803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24950" y="4518276"/>
            <a:ext cx="6408475" cy="803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774033" y="4518276"/>
            <a:ext cx="5860409" cy="25067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59422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0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Module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270" name="Google Shape;27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60668" y="2773190"/>
            <a:ext cx="4934507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9843" y="5187761"/>
            <a:ext cx="6770455" cy="4736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8072" y="5167641"/>
            <a:ext cx="7527622" cy="41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284069" y="5187760"/>
            <a:ext cx="8334297" cy="3096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1"/>
          <p:cNvSpPr txBox="1"/>
          <p:nvPr/>
        </p:nvSpPr>
        <p:spPr>
          <a:xfrm>
            <a:off x="1200150" y="571498"/>
            <a:ext cx="1163955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Shortcut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279" name="Google Shape;27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6632" y="1551246"/>
            <a:ext cx="10481638" cy="4808018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1"/>
          <p:cNvSpPr/>
          <p:nvPr/>
        </p:nvSpPr>
        <p:spPr>
          <a:xfrm>
            <a:off x="3455477" y="12208356"/>
            <a:ext cx="496190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 panose="02020603050405020304" pitchFamily="18" charset="0"/>
              <a:buNone/>
            </a:pPr>
            <a:r>
              <a:rPr lang="en-US" sz="30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Shortcut: Ctrl+Shift+P</a:t>
            </a:r>
            <a:endParaRPr sz="3000" b="0" i="1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281" name="Google Shape;281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55301" y="6718300"/>
            <a:ext cx="4739767" cy="5131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43177" y="6718300"/>
            <a:ext cx="5336262" cy="5131021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1"/>
          <p:cNvSpPr/>
          <p:nvPr/>
        </p:nvSpPr>
        <p:spPr>
          <a:xfrm>
            <a:off x="9352076" y="12153873"/>
            <a:ext cx="496190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 panose="02020603050405020304" pitchFamily="18" charset="0"/>
              <a:buNone/>
            </a:pPr>
            <a:r>
              <a:rPr lang="en-US" sz="3000" b="0" i="1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Setting Typescript Toolbox</a:t>
            </a:r>
            <a:endParaRPr sz="3000" b="0" i="1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284" name="Google Shape;284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127548" y="6718299"/>
            <a:ext cx="8891185" cy="4515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67"/>
          <p:cNvSpPr txBox="1"/>
          <p:nvPr/>
        </p:nvSpPr>
        <p:spPr>
          <a:xfrm>
            <a:off x="1200149" y="571498"/>
            <a:ext cx="11154883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Testing System Assignments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90" name="Google Shape;290;p67"/>
          <p:cNvSpPr txBox="1"/>
          <p:nvPr/>
        </p:nvSpPr>
        <p:spPr>
          <a:xfrm>
            <a:off x="2067242" y="2591177"/>
            <a:ext cx="6608926" cy="2363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Self-practice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2"/>
          <p:cNvSpPr txBox="1"/>
          <p:nvPr/>
        </p:nvSpPr>
        <p:spPr>
          <a:xfrm>
            <a:off x="1200150" y="571498"/>
            <a:ext cx="1163955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Generic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96" name="Google Shape;296;p32"/>
          <p:cNvSpPr txBox="1"/>
          <p:nvPr/>
        </p:nvSpPr>
        <p:spPr>
          <a:xfrm>
            <a:off x="1678146" y="2309885"/>
            <a:ext cx="8380253" cy="428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sz="44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Class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sz="44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Method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sz="44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Extend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3"/>
          <p:cNvSpPr txBox="1"/>
          <p:nvPr/>
        </p:nvSpPr>
        <p:spPr>
          <a:xfrm>
            <a:off x="1200150" y="571498"/>
            <a:ext cx="1163955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Generic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02" name="Google Shape;302;p33"/>
          <p:cNvSpPr/>
          <p:nvPr/>
        </p:nvSpPr>
        <p:spPr>
          <a:xfrm>
            <a:off x="9347881" y="11831968"/>
            <a:ext cx="496190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 panose="02020603050405020304" pitchFamily="18" charset="0"/>
              <a:buNone/>
            </a:pPr>
            <a:r>
              <a:rPr lang="en-US" sz="30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Generic class</a:t>
            </a:r>
            <a:endParaRPr sz="3000" b="0" i="1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303" name="Google Shape;30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89876" y="2007640"/>
            <a:ext cx="6045740" cy="9824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98764" y="5955121"/>
            <a:ext cx="10700366" cy="1929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4"/>
          <p:cNvSpPr txBox="1"/>
          <p:nvPr/>
        </p:nvSpPr>
        <p:spPr>
          <a:xfrm>
            <a:off x="1200150" y="571498"/>
            <a:ext cx="1163955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Generic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10" name="Google Shape;310;p34"/>
          <p:cNvSpPr/>
          <p:nvPr/>
        </p:nvSpPr>
        <p:spPr>
          <a:xfrm>
            <a:off x="9806783" y="8855271"/>
            <a:ext cx="496190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 panose="02020603050405020304" pitchFamily="18" charset="0"/>
              <a:buNone/>
            </a:pPr>
            <a:r>
              <a:rPr lang="en-US" sz="30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Generic method</a:t>
            </a:r>
            <a:endParaRPr sz="3000" b="0" i="1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311" name="Google Shape;311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5548" y="4780051"/>
            <a:ext cx="8712903" cy="3835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5"/>
          <p:cNvSpPr txBox="1"/>
          <p:nvPr/>
        </p:nvSpPr>
        <p:spPr>
          <a:xfrm>
            <a:off x="1200150" y="571498"/>
            <a:ext cx="1163955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Generic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17" name="Google Shape;317;p35"/>
          <p:cNvSpPr/>
          <p:nvPr/>
        </p:nvSpPr>
        <p:spPr>
          <a:xfrm>
            <a:off x="9352405" y="7459465"/>
            <a:ext cx="496190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 panose="02020603050405020304" pitchFamily="18" charset="0"/>
              <a:buNone/>
            </a:pPr>
            <a:r>
              <a:rPr lang="en-US" sz="30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extends keyword</a:t>
            </a:r>
            <a:endParaRPr sz="3000" b="0" i="1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318" name="Google Shape;31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5294" y="5447669"/>
            <a:ext cx="14860738" cy="1676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Setup Environment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7" name="Google Shape;57;p4"/>
          <p:cNvSpPr txBox="1"/>
          <p:nvPr/>
        </p:nvSpPr>
        <p:spPr>
          <a:xfrm>
            <a:off x="1857375" y="2436726"/>
            <a:ext cx="8278845" cy="1131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See Setup slide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8"/>
          <p:cNvSpPr txBox="1"/>
          <p:nvPr/>
        </p:nvSpPr>
        <p:spPr>
          <a:xfrm>
            <a:off x="1200149" y="571498"/>
            <a:ext cx="11154883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Testing System Assignments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24" name="Google Shape;324;p68"/>
          <p:cNvSpPr txBox="1"/>
          <p:nvPr/>
        </p:nvSpPr>
        <p:spPr>
          <a:xfrm>
            <a:off x="2067242" y="2591177"/>
            <a:ext cx="6608926" cy="2363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Self-practice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Check Datatype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30" name="Google Shape;330;p36"/>
          <p:cNvSpPr/>
          <p:nvPr/>
        </p:nvSpPr>
        <p:spPr>
          <a:xfrm>
            <a:off x="4155861" y="10527960"/>
            <a:ext cx="1494640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typeof</a:t>
            </a:r>
            <a:endParaRPr sz="3200" b="0" i="1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331" name="Google Shape;33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3072" y="3345594"/>
            <a:ext cx="8851982" cy="7152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7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Datatype Casting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337" name="Google Shape;337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8786" y="5400664"/>
            <a:ext cx="11506427" cy="1457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86359" y="7323132"/>
            <a:ext cx="12890303" cy="1558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9"/>
          <p:cNvSpPr txBox="1"/>
          <p:nvPr/>
        </p:nvSpPr>
        <p:spPr>
          <a:xfrm>
            <a:off x="1200149" y="571498"/>
            <a:ext cx="11154883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Testing System Assignments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44" name="Google Shape;344;p69"/>
          <p:cNvSpPr txBox="1"/>
          <p:nvPr/>
        </p:nvSpPr>
        <p:spPr>
          <a:xfrm>
            <a:off x="2067241" y="2591177"/>
            <a:ext cx="12052794" cy="2363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Exercise 2 (Optional): Datatype Casting 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345" name="Google Shape;345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2294" y="4549258"/>
            <a:ext cx="9296400" cy="57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8"/>
          <p:cNvSpPr txBox="1"/>
          <p:nvPr/>
        </p:nvSpPr>
        <p:spPr>
          <a:xfrm>
            <a:off x="1200150" y="571498"/>
            <a:ext cx="1163955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Operators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51" name="Google Shape;351;p38"/>
          <p:cNvSpPr txBox="1"/>
          <p:nvPr/>
        </p:nvSpPr>
        <p:spPr>
          <a:xfrm>
            <a:off x="1857376" y="2335126"/>
            <a:ext cx="5407024" cy="1119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Same JavaScript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9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Flow control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57" name="Google Shape;357;p39"/>
          <p:cNvSpPr txBox="1"/>
          <p:nvPr/>
        </p:nvSpPr>
        <p:spPr>
          <a:xfrm>
            <a:off x="1836529" y="2447398"/>
            <a:ext cx="7091753" cy="1455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Same JavaScript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58" name="Google Shape;358;p39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59" name="Google Shape;359;p39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60" name="Google Shape;360;p39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61" name="Google Shape;361;p39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0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Flow control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67" name="Google Shape;367;p40"/>
          <p:cNvSpPr txBox="1"/>
          <p:nvPr/>
        </p:nvSpPr>
        <p:spPr>
          <a:xfrm>
            <a:off x="1836530" y="2447398"/>
            <a:ext cx="3494228" cy="93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for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68" name="Google Shape;368;p40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69" name="Google Shape;369;p40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70" name="Google Shape;370;p40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71" name="Google Shape;371;p40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72" name="Google Shape;372;p40"/>
          <p:cNvSpPr txBox="1"/>
          <p:nvPr/>
        </p:nvSpPr>
        <p:spPr>
          <a:xfrm>
            <a:off x="12344348" y="2473150"/>
            <a:ext cx="3494228" cy="93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for each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73" name="Google Shape;373;p40"/>
          <p:cNvSpPr txBox="1"/>
          <p:nvPr/>
        </p:nvSpPr>
        <p:spPr>
          <a:xfrm>
            <a:off x="12344348" y="5996067"/>
            <a:ext cx="3494228" cy="93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for in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374" name="Google Shape;374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1964" y="3522918"/>
            <a:ext cx="7748010" cy="153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211412" y="3522918"/>
            <a:ext cx="7844648" cy="153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71964" y="6869232"/>
            <a:ext cx="7911730" cy="155106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0"/>
          <p:cNvSpPr txBox="1"/>
          <p:nvPr/>
        </p:nvSpPr>
        <p:spPr>
          <a:xfrm>
            <a:off x="1836530" y="6005294"/>
            <a:ext cx="3494228" cy="93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for of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378" name="Google Shape;378;p4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211412" y="6920505"/>
            <a:ext cx="8053663" cy="1600152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0"/>
          <p:cNvSpPr/>
          <p:nvPr/>
        </p:nvSpPr>
        <p:spPr>
          <a:xfrm>
            <a:off x="5971660" y="8699460"/>
            <a:ext cx="116410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value</a:t>
            </a:r>
            <a:endParaRPr sz="3200" b="0" i="1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80" name="Google Shape;380;p40"/>
          <p:cNvSpPr/>
          <p:nvPr/>
        </p:nvSpPr>
        <p:spPr>
          <a:xfrm>
            <a:off x="16658680" y="8546897"/>
            <a:ext cx="116410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index</a:t>
            </a:r>
            <a:endParaRPr sz="3200" b="0" i="1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0"/>
          <p:cNvSpPr txBox="1"/>
          <p:nvPr/>
        </p:nvSpPr>
        <p:spPr>
          <a:xfrm>
            <a:off x="1200149" y="571498"/>
            <a:ext cx="11154883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Testing System Assignments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86" name="Google Shape;386;p70"/>
          <p:cNvSpPr txBox="1"/>
          <p:nvPr/>
        </p:nvSpPr>
        <p:spPr>
          <a:xfrm>
            <a:off x="2067241" y="2591177"/>
            <a:ext cx="12605689" cy="2363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Exercise 3 (Optional): Flow Control &amp; Operator 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387" name="Google Shape;387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53323" y="5992232"/>
            <a:ext cx="9737111" cy="3193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1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Scope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93" name="Google Shape;393;p41"/>
          <p:cNvSpPr txBox="1"/>
          <p:nvPr/>
        </p:nvSpPr>
        <p:spPr>
          <a:xfrm>
            <a:off x="1836530" y="2447398"/>
            <a:ext cx="9460120" cy="5363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3 scope types in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Javascript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Global scope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Function scope (Local scope)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Lexical Scope (Static Scope)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94" name="Google Shape;394;p41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95" name="Google Shape;395;p41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96" name="Google Shape;396;p41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97" name="Google Shape;397;p41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398" name="Google Shape;39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85831" y="2250998"/>
            <a:ext cx="8589919" cy="7140652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1"/>
          <p:cNvSpPr/>
          <p:nvPr/>
        </p:nvSpPr>
        <p:spPr>
          <a:xfrm>
            <a:off x="15736717" y="9593039"/>
            <a:ext cx="588815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1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Class, method, loop scope</a:t>
            </a: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Java 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1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block scope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2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Global scope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05" name="Google Shape;405;p42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06" name="Google Shape;406;p42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07" name="Google Shape;407;p42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08" name="Google Shape;408;p42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09" name="Google Shape;409;p42"/>
          <p:cNvSpPr/>
          <p:nvPr/>
        </p:nvSpPr>
        <p:spPr>
          <a:xfrm>
            <a:off x="1430166" y="6034971"/>
            <a:ext cx="895208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both inside and outside the function</a:t>
            </a:r>
            <a:endParaRPr sz="3200" b="0" i="1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0" name="Google Shape;410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389" y="3644666"/>
            <a:ext cx="11187502" cy="2356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655441" y="2841384"/>
            <a:ext cx="7315389" cy="3940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1241" y="8453205"/>
            <a:ext cx="8225300" cy="3183204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2"/>
          <p:cNvSpPr/>
          <p:nvPr/>
        </p:nvSpPr>
        <p:spPr>
          <a:xfrm>
            <a:off x="14639691" y="6851363"/>
            <a:ext cx="734688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Hoisted (using variable before declaration)</a:t>
            </a:r>
            <a:endParaRPr sz="3200" b="0" i="1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4" name="Google Shape;414;p42"/>
          <p:cNvSpPr/>
          <p:nvPr/>
        </p:nvSpPr>
        <p:spPr>
          <a:xfrm>
            <a:off x="10987590" y="11636409"/>
            <a:ext cx="18501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Redeclare</a:t>
            </a:r>
            <a:endParaRPr sz="32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"/>
          <p:cNvSpPr txBox="1"/>
          <p:nvPr/>
        </p:nvSpPr>
        <p:spPr>
          <a:xfrm>
            <a:off x="1200150" y="571498"/>
            <a:ext cx="10540746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 dirty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HelloWorld program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63" name="Google Shape;63;p5"/>
          <p:cNvSpPr txBox="1"/>
          <p:nvPr/>
        </p:nvSpPr>
        <p:spPr>
          <a:xfrm>
            <a:off x="1857376" y="2145795"/>
            <a:ext cx="8422697" cy="104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Step 1: Create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helloworld.ts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file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64" name="Google Shape;64;p5"/>
          <p:cNvSpPr txBox="1"/>
          <p:nvPr/>
        </p:nvSpPr>
        <p:spPr>
          <a:xfrm>
            <a:off x="1857375" y="6520422"/>
            <a:ext cx="9744074" cy="122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Step 2: compile </a:t>
            </a:r>
            <a:r>
              <a:rPr lang="en-US" sz="44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ts</a:t>
            </a:r>
            <a:r>
              <a:rPr lang="en-US" sz="44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file 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to </a:t>
            </a:r>
            <a:r>
              <a:rPr lang="en-US" sz="44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js</a:t>
            </a:r>
            <a:r>
              <a:rPr lang="en-US" sz="44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file</a:t>
            </a:r>
            <a:endParaRPr sz="44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65" name="Google Shape;6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59314" y="3373019"/>
            <a:ext cx="12763163" cy="2633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70988" y="7818454"/>
            <a:ext cx="14397438" cy="3528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020297" y="8469170"/>
            <a:ext cx="5291900" cy="1803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3"/>
          <p:cNvSpPr txBox="1"/>
          <p:nvPr/>
        </p:nvSpPr>
        <p:spPr>
          <a:xfrm>
            <a:off x="1200150" y="571498"/>
            <a:ext cx="12172950" cy="778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Function scope (Local scope)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20" name="Google Shape;420;p43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21" name="Google Shape;421;p43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22" name="Google Shape;422;p43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23" name="Google Shape;423;p43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24" name="Google Shape;424;p43"/>
          <p:cNvSpPr/>
          <p:nvPr/>
        </p:nvSpPr>
        <p:spPr>
          <a:xfrm>
            <a:off x="2004324" y="6107538"/>
            <a:ext cx="895208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Cannot using outside the function</a:t>
            </a:r>
            <a:endParaRPr sz="3200" b="0" i="1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5" name="Google Shape;425;p43"/>
          <p:cNvSpPr/>
          <p:nvPr/>
        </p:nvSpPr>
        <p:spPr>
          <a:xfrm>
            <a:off x="14639691" y="6851363"/>
            <a:ext cx="734688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Hoisted (using variable before declaration)</a:t>
            </a:r>
            <a:endParaRPr sz="3200" b="0" i="1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6" name="Google Shape;426;p43"/>
          <p:cNvSpPr/>
          <p:nvPr/>
        </p:nvSpPr>
        <p:spPr>
          <a:xfrm>
            <a:off x="7560404" y="11720206"/>
            <a:ext cx="936185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Javascript has no loop scope (only function scope)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427" name="Google Shape;427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3015" y="3478597"/>
            <a:ext cx="10350843" cy="2580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20691" y="3478597"/>
            <a:ext cx="6481789" cy="3107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72881" y="8731274"/>
            <a:ext cx="6438237" cy="2966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4"/>
          <p:cNvSpPr txBox="1"/>
          <p:nvPr/>
        </p:nvSpPr>
        <p:spPr>
          <a:xfrm>
            <a:off x="1200150" y="571498"/>
            <a:ext cx="12172950" cy="778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Lexical Scope (Static Scope)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35" name="Google Shape;435;p44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36" name="Google Shape;436;p44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37" name="Google Shape;437;p44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38" name="Google Shape;438;p44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39" name="Google Shape;439;p44"/>
          <p:cNvSpPr/>
          <p:nvPr/>
        </p:nvSpPr>
        <p:spPr>
          <a:xfrm>
            <a:off x="11842049" y="8860180"/>
            <a:ext cx="11875367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scope chain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finding the variable, Javascript will look from the smallest scope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scope3 🡺 scope2 🡺 scope1 🡺 global scope</a:t>
            </a:r>
            <a:endParaRPr sz="3200" b="0" i="1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40" name="Google Shape;44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450" y="4246414"/>
            <a:ext cx="9053169" cy="4573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145658" y="3662635"/>
            <a:ext cx="8307516" cy="5157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1"/>
          <p:cNvSpPr txBox="1"/>
          <p:nvPr/>
        </p:nvSpPr>
        <p:spPr>
          <a:xfrm>
            <a:off x="1200149" y="571498"/>
            <a:ext cx="11154883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Testing System Assignments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47" name="Google Shape;447;p71"/>
          <p:cNvSpPr txBox="1"/>
          <p:nvPr/>
        </p:nvSpPr>
        <p:spPr>
          <a:xfrm>
            <a:off x="2067241" y="2591177"/>
            <a:ext cx="12605689" cy="1023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Exercise 4: Scope, Closure - Question 1 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448" name="Google Shape;448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3496" y="5579656"/>
            <a:ext cx="12338704" cy="3488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5"/>
          <p:cNvSpPr txBox="1"/>
          <p:nvPr/>
        </p:nvSpPr>
        <p:spPr>
          <a:xfrm>
            <a:off x="1200150" y="571498"/>
            <a:ext cx="12172950" cy="778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Reference Function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54" name="Google Shape;454;p45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55" name="Google Shape;455;p45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56" name="Google Shape;456;p45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57" name="Google Shape;457;p45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458" name="Google Shape;458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80467" y="4352743"/>
            <a:ext cx="17623065" cy="3874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6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Closure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64" name="Google Shape;464;p46"/>
          <p:cNvSpPr txBox="1"/>
          <p:nvPr/>
        </p:nvSpPr>
        <p:spPr>
          <a:xfrm>
            <a:off x="1417430" y="2114969"/>
            <a:ext cx="22966570" cy="2609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Closure is when a function is able to remember and access its lexical scope even when that function is executing outside its lexical scope). 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Times New Roman" panose="02020603050405020304" pitchFamily="18" charset="0"/>
              <a:buChar char="⮚"/>
            </a:pPr>
            <a:r>
              <a:rPr lang="en-US" sz="44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Reference Function &amp; Lexical Scope 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combination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65" name="Google Shape;465;p46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66" name="Google Shape;466;p46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67" name="Google Shape;467;p46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68" name="Google Shape;468;p46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69" name="Google Shape;469;p46"/>
          <p:cNvSpPr/>
          <p:nvPr/>
        </p:nvSpPr>
        <p:spPr>
          <a:xfrm>
            <a:off x="6648516" y="12050489"/>
            <a:ext cx="1027236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Call </a:t>
            </a:r>
            <a:r>
              <a:rPr lang="en-US" sz="3200" b="1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getGreeting("Nguyen Van", "A") </a:t>
            </a: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 </a:t>
            </a:r>
            <a:r>
              <a:rPr lang="en-US" sz="3200" b="1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only function</a:t>
            </a:r>
            <a:endParaRPr sz="3200" b="1" i="1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70" name="Google Shape;470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0150" y="5303312"/>
            <a:ext cx="10519655" cy="6469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015876" y="5339288"/>
            <a:ext cx="11154559" cy="4852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7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Closure &amp; loop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77" name="Google Shape;477;p47"/>
          <p:cNvSpPr txBox="1"/>
          <p:nvPr/>
        </p:nvSpPr>
        <p:spPr>
          <a:xfrm>
            <a:off x="1417430" y="2114969"/>
            <a:ext cx="21537819" cy="2609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Best practice: should not create function in loop (because there is no loop scope like java)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Example: print 1 2 3 4 5 every second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78" name="Google Shape;478;p47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79" name="Google Shape;479;p47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80" name="Google Shape;480;p47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81" name="Google Shape;481;p47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82" name="Google Shape;482;p47"/>
          <p:cNvSpPr/>
          <p:nvPr/>
        </p:nvSpPr>
        <p:spPr>
          <a:xfrm>
            <a:off x="13079716" y="11809189"/>
            <a:ext cx="564930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a reference function to fix</a:t>
            </a:r>
            <a:endParaRPr sz="3200" b="1" i="1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83" name="Google Shape;483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15837" y="4764087"/>
            <a:ext cx="6977063" cy="6977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49585" y="4764087"/>
            <a:ext cx="7619489" cy="5743624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47"/>
          <p:cNvSpPr/>
          <p:nvPr/>
        </p:nvSpPr>
        <p:spPr>
          <a:xfrm>
            <a:off x="6648516" y="10558224"/>
            <a:ext cx="114486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Error</a:t>
            </a:r>
            <a:endParaRPr sz="32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8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Closure’s application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91" name="Google Shape;491;p48"/>
          <p:cNvSpPr txBox="1"/>
          <p:nvPr/>
        </p:nvSpPr>
        <p:spPr>
          <a:xfrm>
            <a:off x="1417430" y="2267369"/>
            <a:ext cx="4925004" cy="861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Function factory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92" name="Google Shape;492;p48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93" name="Google Shape;493;p48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94" name="Google Shape;494;p48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95" name="Google Shape;495;p48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496" name="Google Shape;496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3942" y="4915711"/>
            <a:ext cx="13436115" cy="4816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9"/>
          <p:cNvSpPr txBox="1"/>
          <p:nvPr/>
        </p:nvSpPr>
        <p:spPr>
          <a:xfrm>
            <a:off x="1595230" y="2426254"/>
            <a:ext cx="5391932" cy="1036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OOP simulation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02" name="Google Shape;502;p49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03" name="Google Shape;503;p49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04" name="Google Shape;504;p49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05" name="Google Shape;505;p49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506" name="Google Shape;506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8333" y="2426254"/>
            <a:ext cx="7907403" cy="996731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49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Closure’s application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2"/>
          <p:cNvSpPr txBox="1"/>
          <p:nvPr/>
        </p:nvSpPr>
        <p:spPr>
          <a:xfrm>
            <a:off x="1200149" y="571498"/>
            <a:ext cx="11154883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Testing System Assignments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13" name="Google Shape;513;p72"/>
          <p:cNvSpPr txBox="1"/>
          <p:nvPr/>
        </p:nvSpPr>
        <p:spPr>
          <a:xfrm>
            <a:off x="2067241" y="2591177"/>
            <a:ext cx="13498824" cy="1023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Exercise 4: Scope, Closure - Question 2, 3, 4, 5, 6 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514" name="Google Shape;514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2053" y="4006112"/>
            <a:ext cx="9323085" cy="7118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0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Variables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20" name="Google Shape;520;p50"/>
          <p:cNvSpPr txBox="1"/>
          <p:nvPr/>
        </p:nvSpPr>
        <p:spPr>
          <a:xfrm>
            <a:off x="1497093" y="2574398"/>
            <a:ext cx="11406107" cy="7569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Syntax: 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var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[identifier] : [type-annotation] = value; 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var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[identifier] : [type-annotation]; 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var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[identifier] = value;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var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[identifier]; 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21" name="Google Shape;521;p50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22" name="Google Shape;522;p50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23" name="Google Shape;523;p50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24" name="Google Shape;524;p50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525" name="Google Shape;525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59666" y="3110686"/>
            <a:ext cx="9580253" cy="5719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"/>
          <p:cNvSpPr txBox="1"/>
          <p:nvPr/>
        </p:nvSpPr>
        <p:spPr>
          <a:xfrm>
            <a:off x="1200150" y="571498"/>
            <a:ext cx="10540746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 dirty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HelloWorld program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73" name="Google Shape;73;p6"/>
          <p:cNvSpPr txBox="1"/>
          <p:nvPr/>
        </p:nvSpPr>
        <p:spPr>
          <a:xfrm>
            <a:off x="1857376" y="2120395"/>
            <a:ext cx="9744074" cy="122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Step 3: Run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js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file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74" name="Google Shape;7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8839" y="4774976"/>
            <a:ext cx="15989334" cy="492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1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var &amp; let &amp; const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31" name="Google Shape;531;p51"/>
          <p:cNvSpPr txBox="1"/>
          <p:nvPr/>
        </p:nvSpPr>
        <p:spPr>
          <a:xfrm>
            <a:off x="1446293" y="2809866"/>
            <a:ext cx="8958520" cy="4011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var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(Not Recommend)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Global scope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Function scope (local scope)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32" name="Google Shape;532;p51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33" name="Google Shape;533;p51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34" name="Google Shape;534;p51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35" name="Google Shape;535;p51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36" name="Google Shape;536;p51"/>
          <p:cNvSpPr/>
          <p:nvPr/>
        </p:nvSpPr>
        <p:spPr>
          <a:xfrm>
            <a:off x="15826020" y="4230975"/>
            <a:ext cx="257634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global scope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37" name="Google Shape;537;p51"/>
          <p:cNvSpPr/>
          <p:nvPr/>
        </p:nvSpPr>
        <p:spPr>
          <a:xfrm>
            <a:off x="16032414" y="7904787"/>
            <a:ext cx="223490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local scope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538" name="Google Shape;538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0" y="1971402"/>
            <a:ext cx="9695048" cy="204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92000" y="5235884"/>
            <a:ext cx="9730885" cy="2425983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51"/>
          <p:cNvSpPr/>
          <p:nvPr/>
        </p:nvSpPr>
        <p:spPr>
          <a:xfrm>
            <a:off x="16215244" y="11842143"/>
            <a:ext cx="178446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 panose="02020603050405020304" pitchFamily="18" charset="0"/>
              <a:buNone/>
            </a:pPr>
            <a:r>
              <a:rPr lang="en-US" sz="30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redeclare</a:t>
            </a:r>
            <a:endParaRPr sz="3000" b="0" i="1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541" name="Google Shape;541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751273" y="8489562"/>
            <a:ext cx="8576502" cy="3319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2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var &amp; let &amp; const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47" name="Google Shape;547;p52"/>
          <p:cNvSpPr txBox="1"/>
          <p:nvPr/>
        </p:nvSpPr>
        <p:spPr>
          <a:xfrm>
            <a:off x="1598693" y="2593172"/>
            <a:ext cx="5081507" cy="2613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let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Block scope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48" name="Google Shape;548;p52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49" name="Google Shape;549;p52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50" name="Google Shape;550;p52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51" name="Google Shape;551;p52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52" name="Google Shape;552;p52"/>
          <p:cNvSpPr/>
          <p:nvPr/>
        </p:nvSpPr>
        <p:spPr>
          <a:xfrm>
            <a:off x="9922213" y="8718347"/>
            <a:ext cx="277572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Block scope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553" name="Google Shape;553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0191" y="6617777"/>
            <a:ext cx="8722064" cy="1885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016900" y="6617776"/>
            <a:ext cx="7648623" cy="188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3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var &amp; let &amp; const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60" name="Google Shape;560;p53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61" name="Google Shape;561;p53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62" name="Google Shape;562;p53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63" name="Google Shape;563;p53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564" name="Google Shape;564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621" y="3526274"/>
            <a:ext cx="7574201" cy="3413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81526" y="3526273"/>
            <a:ext cx="8650156" cy="3413131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53"/>
          <p:cNvSpPr/>
          <p:nvPr/>
        </p:nvSpPr>
        <p:spPr>
          <a:xfrm>
            <a:off x="10583960" y="7150309"/>
            <a:ext cx="300114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 panose="02020603050405020304" pitchFamily="18" charset="0"/>
              <a:buNone/>
            </a:pPr>
            <a:r>
              <a:rPr lang="en-US" sz="30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Cann’t redeclare</a:t>
            </a:r>
            <a:endParaRPr sz="3000" b="0" i="1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67" name="Google Shape;567;p53"/>
          <p:cNvSpPr/>
          <p:nvPr/>
        </p:nvSpPr>
        <p:spPr>
          <a:xfrm>
            <a:off x="11192299" y="11505058"/>
            <a:ext cx="178446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 panose="02020603050405020304" pitchFamily="18" charset="0"/>
              <a:buNone/>
            </a:pPr>
            <a:r>
              <a:rPr lang="en-US" sz="30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redeclare</a:t>
            </a:r>
            <a:endParaRPr sz="3000" b="0" i="1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568" name="Google Shape;568;p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44738" y="8342519"/>
            <a:ext cx="8472768" cy="3083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4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var &amp; let &amp; const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74" name="Google Shape;574;p54"/>
          <p:cNvSpPr txBox="1"/>
          <p:nvPr/>
        </p:nvSpPr>
        <p:spPr>
          <a:xfrm>
            <a:off x="963693" y="2447398"/>
            <a:ext cx="8958520" cy="4011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const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stands for constant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block scope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75" name="Google Shape;575;p54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76" name="Google Shape;576;p54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77" name="Google Shape;577;p54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78" name="Google Shape;578;p54"/>
          <p:cNvSpPr/>
          <p:nvPr/>
        </p:nvSpPr>
        <p:spPr>
          <a:xfrm>
            <a:off x="0" y="0"/>
            <a:ext cx="24384001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endParaRPr sz="3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79" name="Google Shape;579;p54"/>
          <p:cNvSpPr/>
          <p:nvPr/>
        </p:nvSpPr>
        <p:spPr>
          <a:xfrm>
            <a:off x="11339455" y="8239831"/>
            <a:ext cx="223667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 panose="02020603050405020304" pitchFamily="18" charset="0"/>
              <a:buNone/>
            </a:pPr>
            <a:r>
              <a:rPr lang="en-US" sz="30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primitive</a:t>
            </a:r>
            <a:endParaRPr sz="3000" b="0" i="1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580" name="Google Shape;580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64706" y="6895436"/>
            <a:ext cx="6991640" cy="1178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12069" y="6459166"/>
            <a:ext cx="9296401" cy="161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5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97568" y="8994455"/>
            <a:ext cx="9250707" cy="2718523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54"/>
          <p:cNvSpPr/>
          <p:nvPr/>
        </p:nvSpPr>
        <p:spPr>
          <a:xfrm>
            <a:off x="11223860" y="11816368"/>
            <a:ext cx="195598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 panose="02020603050405020304" pitchFamily="18" charset="0"/>
              <a:buNone/>
            </a:pPr>
            <a:r>
              <a:rPr lang="en-US" sz="30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Reference</a:t>
            </a:r>
            <a:endParaRPr sz="3000" b="0" i="1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3"/>
          <p:cNvSpPr txBox="1"/>
          <p:nvPr/>
        </p:nvSpPr>
        <p:spPr>
          <a:xfrm>
            <a:off x="1200149" y="571498"/>
            <a:ext cx="11154883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Testing System Assignments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89" name="Google Shape;589;p73"/>
          <p:cNvSpPr txBox="1"/>
          <p:nvPr/>
        </p:nvSpPr>
        <p:spPr>
          <a:xfrm>
            <a:off x="2067241" y="2591177"/>
            <a:ext cx="13498824" cy="1023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Exercise 5: Variable (var-let-const) 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590" name="Google Shape;590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5347" y="4200893"/>
            <a:ext cx="10079370" cy="8207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7"/>
          <p:cNvSpPr txBox="1"/>
          <p:nvPr/>
        </p:nvSpPr>
        <p:spPr>
          <a:xfrm>
            <a:off x="1374773" y="514346"/>
            <a:ext cx="10586567" cy="96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5700"/>
              <a:buFont typeface="Times New Roman" panose="02020603050405020304" pitchFamily="18" charset="0"/>
              <a:buNone/>
            </a:pPr>
            <a:r>
              <a:rPr lang="en-US" sz="57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Testing System Assignments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596" name="Google Shape;596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37750" y="1960821"/>
            <a:ext cx="11847180" cy="102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5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Reference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602" name="Google Shape;602;p55"/>
          <p:cNvSpPr txBox="1"/>
          <p:nvPr/>
        </p:nvSpPr>
        <p:spPr>
          <a:xfrm>
            <a:off x="1857376" y="2335126"/>
            <a:ext cx="21821774" cy="2655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sng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https://www.javatpoint.com/typescript-tutorial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sng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https://www.tutorialspoint.com/typescript/index.htm</a:t>
            </a:r>
            <a:endParaRPr sz="4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8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eiryo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Copyright </a:t>
            </a:r>
            <a:r>
              <a:rPr lang="en-US" sz="2200" b="0" i="1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© </a:t>
            </a:r>
            <a:r>
              <a:rPr lang="en-US" sz="22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VTI Academy All Rights Reserved 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609" name="Google Shape;609;p58"/>
          <p:cNvSpPr/>
          <p:nvPr/>
        </p:nvSpPr>
        <p:spPr>
          <a:xfrm>
            <a:off x="7195160" y="5450175"/>
            <a:ext cx="10095282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17F"/>
              </a:buClr>
              <a:buSzPts val="8800"/>
              <a:buFont typeface="Times New Roman" panose="02020603050405020304" pitchFamily="18" charset="0"/>
              <a:buNone/>
            </a:pPr>
            <a:r>
              <a:rPr lang="en-US" sz="8800" b="0" i="0" u="none" strike="noStrike" cap="none">
                <a:solidFill>
                  <a:srgbClr val="00517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Q &amp; A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/>
          <p:nvPr/>
        </p:nvSpPr>
        <p:spPr>
          <a:xfrm>
            <a:off x="1200150" y="571498"/>
            <a:ext cx="10540746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Fix error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80" name="Google Shape;80;p7"/>
          <p:cNvSpPr txBox="1"/>
          <p:nvPr/>
        </p:nvSpPr>
        <p:spPr>
          <a:xfrm>
            <a:off x="6661024" y="12056621"/>
            <a:ext cx="12187808" cy="122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Times New Roman" panose="02020603050405020304" pitchFamily="18" charset="0"/>
              <a:buNone/>
            </a:pPr>
            <a:r>
              <a:rPr lang="en-US" sz="2800" b="0" i="1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Set-</a:t>
            </a:r>
            <a:r>
              <a:rPr lang="en-US" sz="2800" b="0" i="1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ExecutionPolicy</a:t>
            </a:r>
            <a:r>
              <a:rPr lang="en-US" sz="2800" b="0" i="1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-Scope </a:t>
            </a:r>
            <a:r>
              <a:rPr lang="en-US" sz="2800" b="0" i="1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CurrentUser</a:t>
            </a:r>
            <a:r>
              <a:rPr lang="en-US" sz="2800" b="0" i="1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-</a:t>
            </a:r>
            <a:r>
              <a:rPr lang="en-US" sz="2800" b="0" i="1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ExecutionPolicy</a:t>
            </a:r>
            <a:r>
              <a:rPr lang="en-US" sz="2800" b="0" i="1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Unrestricted</a:t>
            </a:r>
            <a:endParaRPr sz="2800" b="0" i="1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81" name="Google Shape;8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7126" y="6572251"/>
            <a:ext cx="20047541" cy="5077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7" descr="No description available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72299" y="1917698"/>
            <a:ext cx="9160349" cy="3759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5"/>
          <p:cNvSpPr txBox="1"/>
          <p:nvPr/>
        </p:nvSpPr>
        <p:spPr>
          <a:xfrm>
            <a:off x="1200149" y="571498"/>
            <a:ext cx="11154883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Testing System Assignments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88" name="Google Shape;88;p65"/>
          <p:cNvSpPr txBox="1"/>
          <p:nvPr/>
        </p:nvSpPr>
        <p:spPr>
          <a:xfrm>
            <a:off x="2067242" y="2591177"/>
            <a:ext cx="6608926" cy="2363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Self-practice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 txBox="1"/>
          <p:nvPr/>
        </p:nvSpPr>
        <p:spPr>
          <a:xfrm>
            <a:off x="1200150" y="571498"/>
            <a:ext cx="4507923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 dirty="0" err="1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TypeScript</a:t>
            </a:r>
            <a:endParaRPr sz="6000" b="1" i="0" u="none" strike="noStrike" cap="none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94" name="Google Shape;94;p8"/>
          <p:cNvSpPr txBox="1"/>
          <p:nvPr/>
        </p:nvSpPr>
        <p:spPr>
          <a:xfrm>
            <a:off x="1447800" y="1942304"/>
            <a:ext cx="21590000" cy="778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A language for the client side (Angular 2, React JS) and server side (Node.js)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TypeScript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is JavaScript for application-scale development.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Designed by Anders Hejlsberg (designer of C#) at Microsoft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Strongly typed, object oriented, compiled to JavaScript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Same strict mode +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Javascript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Slower than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Javascript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95" name="Google Shape;95;p8" descr="React JS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39599" y="9152828"/>
            <a:ext cx="6441567" cy="370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8" descr="Angular 2 - Hello World (es5) from @johnlindquist on @eggheadi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53725" y="9556750"/>
            <a:ext cx="2978150" cy="297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8" descr="Tập tin:Nodejs logo light.png – Wikipedia tiếng Việ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704434" y="9389323"/>
            <a:ext cx="9433204" cy="3229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Times New Roman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Times New Roman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890</Words>
  <Application>Microsoft Office PowerPoint</Application>
  <PresentationFormat>Custom</PresentationFormat>
  <Paragraphs>233</Paragraphs>
  <Slides>67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2" baseType="lpstr">
      <vt:lpstr>Times New Roman</vt:lpstr>
      <vt:lpstr>Courier New</vt:lpstr>
      <vt:lpstr>Meiryo</vt:lpstr>
      <vt:lpstr>Calibri</vt:lpstr>
      <vt:lpstr>White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Anh Quan (VTI.GA)</dc:creator>
  <cp:lastModifiedBy>Nguyen Hung</cp:lastModifiedBy>
  <cp:revision>21</cp:revision>
  <dcterms:modified xsi:type="dcterms:W3CDTF">2022-05-07T14:03:59Z</dcterms:modified>
</cp:coreProperties>
</file>